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9" r:id="rId41"/>
    <p:sldId id="321" r:id="rId42"/>
    <p:sldId id="322" r:id="rId43"/>
    <p:sldId id="334" r:id="rId44"/>
    <p:sldId id="335" r:id="rId45"/>
    <p:sldId id="324" r:id="rId46"/>
    <p:sldId id="336" r:id="rId47"/>
    <p:sldId id="339" r:id="rId48"/>
    <p:sldId id="337" r:id="rId49"/>
    <p:sldId id="338"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6" d="100"/>
          <a:sy n="66" d="100"/>
        </p:scale>
        <p:origin x="91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81408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By: Saul Agustin Hernandez Palacios</a:t>
            </a:r>
          </a:p>
          <a:p>
            <a:r>
              <a:rPr lang="en-US" dirty="0">
                <a:solidFill>
                  <a:schemeClr val="bg2"/>
                </a:solidFill>
                <a:latin typeface="Abadi" panose="020B0604020104020204" pitchFamily="34" charset="0"/>
                <a:ea typeface="SF Pro" pitchFamily="2" charset="0"/>
                <a:cs typeface="SF Pro" pitchFamily="2" charset="0"/>
              </a:rPr>
              <a:t>Date: 14/05/2024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1383" y="1380967"/>
            <a:ext cx="5630789" cy="5164976"/>
          </a:xfrm>
          <a:prstGeom prst="rect">
            <a:avLst/>
          </a:prstGeom>
        </p:spPr>
        <p:txBody>
          <a:bodyPr/>
          <a:lstStyle/>
          <a:p>
            <a:r>
              <a:rPr lang="en-US" sz="2200" dirty="0">
                <a:solidFill>
                  <a:schemeClr val="accent3">
                    <a:lumMod val="25000"/>
                  </a:schemeClr>
                </a:solidFill>
                <a:latin typeface="Abadi" panose="020B0604020104020204" pitchFamily="34" charset="0"/>
              </a:rPr>
              <a:t>For this step:</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1. Calculate the number of launches in each site and in each orbit to find any correlations.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2. Get relation of outcome of missions-orbits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3. Classify the outcomes as Success or Failure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4. Determine Success rate</a:t>
            </a:r>
          </a:p>
          <a:p>
            <a:r>
              <a:rPr lang="en-US" sz="2200" dirty="0">
                <a:solidFill>
                  <a:schemeClr val="accent3">
                    <a:lumMod val="25000"/>
                  </a:schemeClr>
                </a:solidFill>
                <a:latin typeface="Abadi" panose="020B0604020104020204" pitchFamily="34" charset="0"/>
              </a:rPr>
              <a:t>The relevant code can be accessed through the following link:</a:t>
            </a:r>
          </a:p>
          <a:p>
            <a:pPr marL="0" indent="0">
              <a:buNone/>
            </a:pPr>
            <a:r>
              <a:rPr lang="en-US" sz="2200" dirty="0">
                <a:solidFill>
                  <a:schemeClr val="accent3">
                    <a:lumMod val="25000"/>
                  </a:schemeClr>
                </a:solidFill>
                <a:latin typeface="Abadi" panose="020B0604020104020204" pitchFamily="34" charset="0"/>
              </a:rPr>
              <a:t>https://github.com/SleepySlowpoke/DS_Capstone/blob/main/labs-jupyter-spacex-Data%20wrangling.ipynb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D8602F2B-178E-20DB-49E7-1389B5D1E36E}"/>
              </a:ext>
            </a:extLst>
          </p:cNvPr>
          <p:cNvPicPr>
            <a:picLocks noChangeAspect="1"/>
          </p:cNvPicPr>
          <p:nvPr/>
        </p:nvPicPr>
        <p:blipFill>
          <a:blip r:embed="rId3"/>
          <a:stretch>
            <a:fillRect/>
          </a:stretch>
        </p:blipFill>
        <p:spPr>
          <a:xfrm>
            <a:off x="5762172" y="1320332"/>
            <a:ext cx="6298445" cy="553766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see find trends related to the variables in our data, we see the impact of the Payload Mass, Launch Site, Flight Numbers, Orbits within each other and we visualize the yearly trend of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Code can be accessed through the following link: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https://github.com/SleepySlowpoke/DS_Capstone/blob/main/jupyter-labs-eda-dataviz.ipynb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9829"/>
            <a:ext cx="9745589" cy="521062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next step was to visualize information with SQL using </a:t>
            </a:r>
            <a:r>
              <a:rPr lang="en-US" sz="2200" dirty="0" err="1">
                <a:solidFill>
                  <a:schemeClr val="accent3">
                    <a:lumMod val="25000"/>
                  </a:schemeClr>
                </a:solidFill>
                <a:latin typeface="Abadi"/>
              </a:rPr>
              <a:t>sqlMagic</a:t>
            </a:r>
            <a:r>
              <a:rPr lang="en-US" sz="2200" dirty="0">
                <a:solidFill>
                  <a:schemeClr val="accent3">
                    <a:lumMod val="25000"/>
                  </a:schemeClr>
                </a:solidFill>
                <a:latin typeface="Abadi"/>
              </a:rPr>
              <a:t> doing the following queries: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Total payload Mass launched by NASA (CRS)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2. Average Payload mass carried by booster F9 v1.1</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3. Last successful landing date for classification ‘Ground-Pad’</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4. List of boosters with successful ‘Drone ship’ and payload mass within 4k-6k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5. Number of successful and failed mission outcomes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6. Booster Versions that carried the maximum payload Mass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7. Months of failed landings in 2015 (including launch site and Booster Ver.)</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8. Failed drone ships or success group pad landings from 2010-06-04 to 2017-03-20</a:t>
            </a:r>
          </a:p>
          <a:p>
            <a:pPr>
              <a:lnSpc>
                <a:spcPct val="100000"/>
              </a:lnSpc>
              <a:spcBef>
                <a:spcPts val="1400"/>
              </a:spcBef>
            </a:pPr>
            <a:r>
              <a:rPr lang="en-US" sz="2200" dirty="0">
                <a:solidFill>
                  <a:schemeClr val="accent3">
                    <a:lumMod val="25000"/>
                  </a:schemeClr>
                </a:solidFill>
                <a:latin typeface="Abadi" panose="020B0604020104020204" pitchFamily="34" charset="0"/>
              </a:rPr>
              <a:t>Code can be accessed through the following link: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https://github.com/SleepySlowpoke/DS_Capstone/blob/main/jupyter-labs-eda-sql-coursera_sqllite.ipynb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use of Folium, we created multiple maps to see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1. The location and name of the Launch sites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2. Mark both the successful and failures of each of these site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3. Calculate de distance and proximities like coastlines, railroads, cities and highways.</a:t>
            </a:r>
          </a:p>
          <a:p>
            <a:pPr>
              <a:lnSpc>
                <a:spcPct val="100000"/>
              </a:lnSpc>
              <a:spcBef>
                <a:spcPts val="1400"/>
              </a:spcBef>
            </a:pPr>
            <a:r>
              <a:rPr lang="en-US" sz="2200" dirty="0">
                <a:solidFill>
                  <a:schemeClr val="accent3">
                    <a:lumMod val="25000"/>
                  </a:schemeClr>
                </a:solidFill>
                <a:latin typeface="Abadi" panose="020B0604020104020204" pitchFamily="34" charset="0"/>
              </a:rPr>
              <a:t>This was done to see a visual representation of the launch sites in a more comprehensive way and to see if there’s any possible variables that affect the launches (for example, proximity of certain structures or places of geological relevance)</a:t>
            </a:r>
          </a:p>
          <a:p>
            <a:pPr>
              <a:lnSpc>
                <a:spcPct val="100000"/>
              </a:lnSpc>
              <a:spcBef>
                <a:spcPts val="1400"/>
              </a:spcBef>
            </a:pPr>
            <a:r>
              <a:rPr lang="en-US" sz="2200" dirty="0">
                <a:solidFill>
                  <a:schemeClr val="accent3">
                    <a:lumMod val="25000"/>
                  </a:schemeClr>
                </a:solidFill>
                <a:latin typeface="Abadi" panose="020B0604020104020204" pitchFamily="34" charset="0"/>
              </a:rPr>
              <a:t>Code can be accessed through the following link: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https://github.com/SleepySlowpoke/DS_Capstone/blob/main/lab_jupyter_launch_site_location.ipynb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85094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understand data in a more visual way and in a more dynamic way depending on the required limits needed, 2 different interactive graphics were created.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1. A pie chart to see the success of each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2. The correlation of the sites with both the payload mass and Boosters</a:t>
            </a:r>
          </a:p>
          <a:p>
            <a:pPr>
              <a:lnSpc>
                <a:spcPct val="100000"/>
              </a:lnSpc>
              <a:spcBef>
                <a:spcPts val="1400"/>
              </a:spcBef>
            </a:pPr>
            <a:r>
              <a:rPr lang="en-US" sz="2200" dirty="0">
                <a:solidFill>
                  <a:schemeClr val="accent3">
                    <a:lumMod val="25000"/>
                  </a:schemeClr>
                </a:solidFill>
                <a:latin typeface="Abadi" panose="020B0604020104020204" pitchFamily="34" charset="0"/>
              </a:rPr>
              <a:t>These 2 visual aids were created to understand the data obtained and the way it also relates to previous parts within this project. However, doing this analysis with the visualization that the figures provide might help understand the information in a more intuitive way and show patterns more evident.</a:t>
            </a:r>
          </a:p>
          <a:p>
            <a:pPr>
              <a:lnSpc>
                <a:spcPct val="100000"/>
              </a:lnSpc>
              <a:spcBef>
                <a:spcPts val="1400"/>
              </a:spcBef>
            </a:pPr>
            <a:r>
              <a:rPr lang="en-US" sz="2200" dirty="0">
                <a:solidFill>
                  <a:schemeClr val="accent3">
                    <a:lumMod val="25000"/>
                  </a:schemeClr>
                </a:solidFill>
                <a:latin typeface="Abadi" panose="020B0604020104020204" pitchFamily="34" charset="0"/>
              </a:rPr>
              <a:t>Code can be accessed through the following link: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https://github.com/SleepySlowpoke/DS_Capstone/blob/main/PlotlyDash.py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4172" y="1825625"/>
            <a:ext cx="4659086" cy="419994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creating a new class to see the success of the flights, we standardize the data, create Testing and Training sets and finally evaluate using different methods.</a:t>
            </a:r>
          </a:p>
          <a:p>
            <a:pPr>
              <a:lnSpc>
                <a:spcPct val="100000"/>
              </a:lnSpc>
              <a:spcBef>
                <a:spcPts val="1400"/>
              </a:spcBef>
            </a:pPr>
            <a:r>
              <a:rPr lang="en-US" sz="2200" dirty="0">
                <a:solidFill>
                  <a:schemeClr val="accent3">
                    <a:lumMod val="25000"/>
                  </a:schemeClr>
                </a:solidFill>
                <a:latin typeface="Abadi" panose="020B0604020104020204" pitchFamily="34" charset="0"/>
              </a:rPr>
              <a:t>Code can be accessed through the following link: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https://github.com/SleepySlowpoke/DS_Capstone/blob/main/SpaceX_Machine_Learning_Prediction_Part_5.jupyterlite.ipynb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E4CC7649-0F01-9477-9CEB-7479360B8337}"/>
              </a:ext>
            </a:extLst>
          </p:cNvPr>
          <p:cNvPicPr>
            <a:picLocks noChangeAspect="1"/>
          </p:cNvPicPr>
          <p:nvPr/>
        </p:nvPicPr>
        <p:blipFill>
          <a:blip r:embed="rId3"/>
          <a:stretch>
            <a:fillRect/>
          </a:stretch>
        </p:blipFill>
        <p:spPr>
          <a:xfrm>
            <a:off x="4847072" y="1358863"/>
            <a:ext cx="7313147" cy="520159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07103" y="1750847"/>
            <a:ext cx="5254875" cy="547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(pt.1)</a:t>
            </a:r>
            <a:endParaRPr lang="en-US" dirty="0">
              <a:solidFill>
                <a:srgbClr val="0B49CB"/>
              </a:solidFill>
            </a:endParaRPr>
          </a:p>
        </p:txBody>
      </p:sp>
      <p:pic>
        <p:nvPicPr>
          <p:cNvPr id="3" name="Imagen 2">
            <a:extLst>
              <a:ext uri="{FF2B5EF4-FFF2-40B4-BE49-F238E27FC236}">
                <a16:creationId xmlns:a16="http://schemas.microsoft.com/office/drawing/2014/main" id="{6BF7449D-72C5-A1B7-80DB-FCDE51973F9E}"/>
              </a:ext>
            </a:extLst>
          </p:cNvPr>
          <p:cNvPicPr>
            <a:picLocks noChangeAspect="1"/>
          </p:cNvPicPr>
          <p:nvPr/>
        </p:nvPicPr>
        <p:blipFill>
          <a:blip r:embed="rId4"/>
          <a:stretch>
            <a:fillRect/>
          </a:stretch>
        </p:blipFill>
        <p:spPr>
          <a:xfrm>
            <a:off x="3013379" y="2145043"/>
            <a:ext cx="5048250" cy="4314825"/>
          </a:xfrm>
          <a:prstGeom prst="rect">
            <a:avLst/>
          </a:prstGeom>
        </p:spPr>
      </p:pic>
      <p:sp>
        <p:nvSpPr>
          <p:cNvPr id="6" name="CuadroTexto 5">
            <a:extLst>
              <a:ext uri="{FF2B5EF4-FFF2-40B4-BE49-F238E27FC236}">
                <a16:creationId xmlns:a16="http://schemas.microsoft.com/office/drawing/2014/main" id="{5969E5E6-8C51-0E3C-F89F-BF3E58176C23}"/>
              </a:ext>
            </a:extLst>
          </p:cNvPr>
          <p:cNvSpPr txBox="1"/>
          <p:nvPr/>
        </p:nvSpPr>
        <p:spPr>
          <a:xfrm>
            <a:off x="3010658" y="1460732"/>
            <a:ext cx="6888085" cy="584775"/>
          </a:xfrm>
          <a:prstGeom prst="rect">
            <a:avLst/>
          </a:prstGeom>
          <a:noFill/>
        </p:spPr>
        <p:txBody>
          <a:bodyPr wrap="square">
            <a:spAutoFit/>
          </a:bodyPr>
          <a:lstStyle/>
          <a:p>
            <a:pPr>
              <a:lnSpc>
                <a:spcPct val="100000"/>
              </a:lnSpc>
              <a:spcBef>
                <a:spcPts val="1400"/>
              </a:spcBef>
            </a:pPr>
            <a:r>
              <a:rPr lang="en-US" sz="3200" dirty="0">
                <a:solidFill>
                  <a:schemeClr val="accent3">
                    <a:lumMod val="25000"/>
                  </a:schemeClr>
                </a:solidFill>
                <a:latin typeface="Abadi" panose="020B0604020104020204" pitchFamily="34" charset="0"/>
              </a:rPr>
              <a:t>Predictive analysis 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9CD5D-41EF-5893-81A6-A88AB9B810E0}"/>
              </a:ext>
            </a:extLst>
          </p:cNvPr>
          <p:cNvSpPr>
            <a:spLocks noGrp="1"/>
          </p:cNvSpPr>
          <p:nvPr>
            <p:ph type="title"/>
          </p:nvPr>
        </p:nvSpPr>
        <p:spPr>
          <a:xfrm>
            <a:off x="315686" y="352881"/>
            <a:ext cx="4183743" cy="694418"/>
          </a:xfrm>
        </p:spPr>
        <p:txBody>
          <a:bodyPr/>
          <a:lstStyle/>
          <a:p>
            <a:r>
              <a:rPr lang="en-US" sz="4000" dirty="0">
                <a:solidFill>
                  <a:srgbClr val="0B49CB"/>
                </a:solidFill>
                <a:latin typeface="Abadi"/>
              </a:rPr>
              <a:t>Results(pt.2)</a:t>
            </a:r>
            <a:endParaRPr lang="es-MX" sz="4000" dirty="0"/>
          </a:p>
        </p:txBody>
      </p:sp>
      <p:pic>
        <p:nvPicPr>
          <p:cNvPr id="10" name="Marcador de contenido 9">
            <a:extLst>
              <a:ext uri="{FF2B5EF4-FFF2-40B4-BE49-F238E27FC236}">
                <a16:creationId xmlns:a16="http://schemas.microsoft.com/office/drawing/2014/main" id="{DBB3CFE7-AA99-FC16-AABA-3889D23A4863}"/>
              </a:ext>
            </a:extLst>
          </p:cNvPr>
          <p:cNvPicPr>
            <a:picLocks noGrp="1" noChangeAspect="1"/>
          </p:cNvPicPr>
          <p:nvPr>
            <p:ph idx="1"/>
          </p:nvPr>
        </p:nvPicPr>
        <p:blipFill>
          <a:blip r:embed="rId2"/>
          <a:stretch>
            <a:fillRect/>
          </a:stretch>
        </p:blipFill>
        <p:spPr>
          <a:xfrm>
            <a:off x="315686" y="1567111"/>
            <a:ext cx="11586028" cy="5219928"/>
          </a:xfrm>
          <a:prstGeom prst="rect">
            <a:avLst/>
          </a:prstGeom>
        </p:spPr>
      </p:pic>
      <p:sp>
        <p:nvSpPr>
          <p:cNvPr id="5" name="CuadroTexto 4">
            <a:extLst>
              <a:ext uri="{FF2B5EF4-FFF2-40B4-BE49-F238E27FC236}">
                <a16:creationId xmlns:a16="http://schemas.microsoft.com/office/drawing/2014/main" id="{1A9E0BE9-D89F-C49E-9801-8452F98CB388}"/>
              </a:ext>
            </a:extLst>
          </p:cNvPr>
          <p:cNvSpPr txBox="1"/>
          <p:nvPr/>
        </p:nvSpPr>
        <p:spPr>
          <a:xfrm>
            <a:off x="3321957" y="1043891"/>
            <a:ext cx="6096000" cy="523220"/>
          </a:xfrm>
          <a:prstGeom prst="rect">
            <a:avLst/>
          </a:prstGeom>
          <a:noFill/>
        </p:spPr>
        <p:txBody>
          <a:bodyPr wrap="square">
            <a:spAutoFit/>
          </a:bodyPr>
          <a:lstStyle/>
          <a:p>
            <a:pPr>
              <a:lnSpc>
                <a:spcPct val="100000"/>
              </a:lnSpc>
              <a:spcBef>
                <a:spcPts val="1400"/>
              </a:spcBef>
            </a:pPr>
            <a:r>
              <a:rPr lang="en-US" sz="2800" dirty="0">
                <a:solidFill>
                  <a:schemeClr val="accent3">
                    <a:lumMod val="25000"/>
                  </a:schemeClr>
                </a:solidFill>
                <a:latin typeface="Abadi" panose="020B0604020104020204" pitchFamily="34" charset="0"/>
              </a:rPr>
              <a:t>Interactive analytics demo</a:t>
            </a:r>
            <a:endParaRPr lang="en-US" sz="2000" dirty="0"/>
          </a:p>
        </p:txBody>
      </p:sp>
    </p:spTree>
    <p:extLst>
      <p:ext uri="{BB962C8B-B14F-4D97-AF65-F5344CB8AC3E}">
        <p14:creationId xmlns:p14="http://schemas.microsoft.com/office/powerpoint/2010/main" val="212709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470851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In the scatter plot of Flight Number vs. Launch Site we can see that VARFB SLC 4E</a:t>
            </a:r>
            <a:r>
              <a:rPr lang="en-US" sz="2200" dirty="0">
                <a:solidFill>
                  <a:schemeClr val="accent3">
                    <a:lumMod val="25000"/>
                  </a:schemeClr>
                </a:solidFill>
                <a:latin typeface="Abadi" panose="020B0604020104020204" pitchFamily="34" charset="0"/>
              </a:rPr>
              <a:t> has a lower number of flight, however the success rate is higher in comparison to CCAFS SLC40.</a:t>
            </a:r>
          </a:p>
          <a:p>
            <a:pPr>
              <a:lnSpc>
                <a:spcPct val="100000"/>
              </a:lnSpc>
              <a:spcBef>
                <a:spcPts val="1400"/>
              </a:spcBef>
            </a:pPr>
            <a:r>
              <a:rPr lang="en-US" sz="2200" dirty="0">
                <a:solidFill>
                  <a:schemeClr val="accent3">
                    <a:lumMod val="25000"/>
                  </a:schemeClr>
                </a:solidFill>
                <a:latin typeface="Abadi" panose="020B0604020104020204" pitchFamily="34" charset="0"/>
              </a:rPr>
              <a:t>Similarly KSC LC 39A have a proportionally similar success rate given the higher amount of launches.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agen 7">
            <a:extLst>
              <a:ext uri="{FF2B5EF4-FFF2-40B4-BE49-F238E27FC236}">
                <a16:creationId xmlns:a16="http://schemas.microsoft.com/office/drawing/2014/main" id="{8C915190-714B-9EC6-4EE3-1153F7F513B1}"/>
              </a:ext>
            </a:extLst>
          </p:cNvPr>
          <p:cNvPicPr>
            <a:picLocks noChangeAspect="1"/>
          </p:cNvPicPr>
          <p:nvPr/>
        </p:nvPicPr>
        <p:blipFill>
          <a:blip r:embed="rId3"/>
          <a:stretch>
            <a:fillRect/>
          </a:stretch>
        </p:blipFill>
        <p:spPr>
          <a:xfrm>
            <a:off x="6027811" y="1568667"/>
            <a:ext cx="5143500" cy="4657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In the scatter plot of Payload vs. Launch Site we can see that ‘CCAFS SLC 40’ have mixed outcomes, however all of the launch sites have a tendency to higher success when the payload mass is higher.</a:t>
            </a:r>
            <a:br>
              <a:rPr lang="en-CA" sz="2200" dirty="0">
                <a:solidFill>
                  <a:schemeClr val="accent3">
                    <a:lumMod val="25000"/>
                  </a:schemeClr>
                </a:solidFill>
                <a:latin typeface="Abadi" panose="020B0604020104020204" pitchFamily="34" charset="0"/>
              </a:rPr>
            </a:br>
            <a:r>
              <a:rPr lang="en-CA" sz="2200" dirty="0">
                <a:solidFill>
                  <a:schemeClr val="accent3">
                    <a:lumMod val="25000"/>
                  </a:schemeClr>
                </a:solidFill>
                <a:latin typeface="Abadi" panose="020B0604020104020204" pitchFamily="34" charset="0"/>
              </a:rPr>
              <a:t>On another note, ‘VAFB SLC 4E’ never surpassed the 1TON weight.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D76009DC-05F8-DF76-AD9E-8F887FAF0135}"/>
              </a:ext>
            </a:extLst>
          </p:cNvPr>
          <p:cNvPicPr>
            <a:picLocks noChangeAspect="1"/>
          </p:cNvPicPr>
          <p:nvPr/>
        </p:nvPicPr>
        <p:blipFill>
          <a:blip r:embed="rId3"/>
          <a:stretch>
            <a:fillRect/>
          </a:stretch>
        </p:blipFill>
        <p:spPr>
          <a:xfrm>
            <a:off x="5056261" y="1918151"/>
            <a:ext cx="6229350" cy="41148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472470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of each orbit type shows that some of them like GTO have a lower success rate, but: ES-L1, SSO, HEO and GEO have a 100% success rate.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From this, we can conclude that using these latter orbits might increase our chances of a successful mission.</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1B9154E9-543F-4D07-761F-16B1E5AFD0BF}"/>
              </a:ext>
            </a:extLst>
          </p:cNvPr>
          <p:cNvPicPr>
            <a:picLocks noChangeAspect="1"/>
          </p:cNvPicPr>
          <p:nvPr/>
        </p:nvPicPr>
        <p:blipFill>
          <a:blip r:embed="rId3"/>
          <a:stretch>
            <a:fillRect/>
          </a:stretch>
        </p:blipFill>
        <p:spPr>
          <a:xfrm>
            <a:off x="5776005" y="1910773"/>
            <a:ext cx="54006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8972" y="1868936"/>
            <a:ext cx="5196114" cy="43574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we use this Flight number vs. Orbit type, we can better understand the previous graphic. For example, ES-L1 has a success rate of 100%, but that information is because there’s only one flight.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In fact, when considering the amount of flights it seems like VLEO would be our best bet to have a successful mission.</a:t>
            </a:r>
          </a:p>
          <a:p>
            <a:pPr>
              <a:lnSpc>
                <a:spcPct val="100000"/>
              </a:lnSpc>
              <a:spcBef>
                <a:spcPts val="1400"/>
              </a:spcBef>
            </a:pPr>
            <a:r>
              <a:rPr lang="en-US" sz="2200" dirty="0">
                <a:solidFill>
                  <a:schemeClr val="accent3">
                    <a:lumMod val="25000"/>
                  </a:schemeClr>
                </a:solidFill>
                <a:latin typeface="Abadi" panose="020B0604020104020204" pitchFamily="34" charset="0"/>
              </a:rPr>
              <a:t>This shows that we need to understand and consider multiple variables to have a better understanding of our data.</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78731B10-EDF4-10C4-7CE6-1AB6A8D15A31}"/>
              </a:ext>
            </a:extLst>
          </p:cNvPr>
          <p:cNvPicPr>
            <a:picLocks noChangeAspect="1"/>
          </p:cNvPicPr>
          <p:nvPr/>
        </p:nvPicPr>
        <p:blipFill>
          <a:blip r:embed="rId3"/>
          <a:stretch>
            <a:fillRect/>
          </a:stretch>
        </p:blipFill>
        <p:spPr>
          <a:xfrm>
            <a:off x="5895372" y="1910773"/>
            <a:ext cx="5562600" cy="4114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0628" y="2057399"/>
            <a:ext cx="5544457" cy="4369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Similar to the previous slide, as we see the payload vs. orbit type we can see that some of the orbits have been tested in with a limited payload.</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ES-L1, SSO and HEO all have successful missions but the payload is very small compared to others like ISS or VLEO.</a:t>
            </a:r>
          </a:p>
          <a:p>
            <a:pPr>
              <a:lnSpc>
                <a:spcPct val="100000"/>
              </a:lnSpc>
              <a:spcBef>
                <a:spcPts val="1400"/>
              </a:spcBef>
            </a:pPr>
            <a:r>
              <a:rPr lang="en-US" sz="2200" dirty="0">
                <a:solidFill>
                  <a:schemeClr val="accent3">
                    <a:lumMod val="25000"/>
                  </a:schemeClr>
                </a:solidFill>
                <a:latin typeface="Abadi" panose="020B0604020104020204" pitchFamily="34" charset="0"/>
              </a:rPr>
              <a:t>For example, ISS seems to better with higher mass, and LEO follows the same trend when considering only these 2 variables.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5F02DF59-ED49-8092-FB08-945E46904078}"/>
              </a:ext>
            </a:extLst>
          </p:cNvPr>
          <p:cNvPicPr>
            <a:picLocks noChangeAspect="1"/>
          </p:cNvPicPr>
          <p:nvPr/>
        </p:nvPicPr>
        <p:blipFill>
          <a:blip r:embed="rId3"/>
          <a:stretch>
            <a:fillRect/>
          </a:stretch>
        </p:blipFill>
        <p:spPr>
          <a:xfrm>
            <a:off x="5790597" y="1910773"/>
            <a:ext cx="5667375" cy="4114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61257" y="2069757"/>
            <a:ext cx="5400674" cy="39558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Finally, when checking t he yearly average success rate we can see that starting in 2013 there’s been a significant raise in success.</a:t>
            </a:r>
          </a:p>
          <a:p>
            <a:pPr>
              <a:lnSpc>
                <a:spcPct val="100000"/>
              </a:lnSpc>
              <a:spcBef>
                <a:spcPts val="1400"/>
              </a:spcBef>
            </a:pPr>
            <a:r>
              <a:rPr lang="en-US" sz="2200" dirty="0">
                <a:solidFill>
                  <a:schemeClr val="accent3">
                    <a:lumMod val="25000"/>
                  </a:schemeClr>
                </a:solidFill>
                <a:latin typeface="Abadi" panose="020B0604020104020204" pitchFamily="34" charset="0"/>
              </a:rPr>
              <a:t>And if we do some research we can see that the success is related to the development and improvement of the Falcon versions.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B8E62B14-105A-696F-8409-CB61221530F7}"/>
              </a:ext>
            </a:extLst>
          </p:cNvPr>
          <p:cNvPicPr>
            <a:picLocks noChangeAspect="1"/>
          </p:cNvPicPr>
          <p:nvPr/>
        </p:nvPicPr>
        <p:blipFill>
          <a:blip r:embed="rId3"/>
          <a:stretch>
            <a:fillRect/>
          </a:stretch>
        </p:blipFill>
        <p:spPr>
          <a:xfrm>
            <a:off x="5884936" y="1766545"/>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474" y="1825625"/>
            <a:ext cx="444855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are the names of the unique launch sites.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This helped us to make the search of information easier instead of looking for each flight individually.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Imagen 7">
            <a:extLst>
              <a:ext uri="{FF2B5EF4-FFF2-40B4-BE49-F238E27FC236}">
                <a16:creationId xmlns:a16="http://schemas.microsoft.com/office/drawing/2014/main" id="{5DD41334-354B-203F-5DCD-694F9AE9B25C}"/>
              </a:ext>
            </a:extLst>
          </p:cNvPr>
          <p:cNvPicPr>
            <a:picLocks noChangeAspect="1"/>
          </p:cNvPicPr>
          <p:nvPr/>
        </p:nvPicPr>
        <p:blipFill>
          <a:blip r:embed="rId3"/>
          <a:stretch>
            <a:fillRect/>
          </a:stretch>
        </p:blipFill>
        <p:spPr>
          <a:xfrm>
            <a:off x="5689601" y="2515212"/>
            <a:ext cx="5579686" cy="371118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1678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verify that the information is correct we looked for the first 5 sites that included ‘CCA’ at the beginning.</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B3FEB415-8903-F5B2-CFAF-A81A6BB7F1DB}"/>
              </a:ext>
            </a:extLst>
          </p:cNvPr>
          <p:cNvPicPr>
            <a:picLocks noChangeAspect="1"/>
          </p:cNvPicPr>
          <p:nvPr/>
        </p:nvPicPr>
        <p:blipFill>
          <a:blip r:embed="rId3"/>
          <a:stretch>
            <a:fillRect/>
          </a:stretch>
        </p:blipFill>
        <p:spPr>
          <a:xfrm>
            <a:off x="7373256" y="1657915"/>
            <a:ext cx="4084715" cy="512200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Similarly, to check that all the information is correct and in case it’s needed for further investigation, we calculated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12F1A57C-EF21-B80C-4604-FDCD3C3FF249}"/>
              </a:ext>
            </a:extLst>
          </p:cNvPr>
          <p:cNvPicPr>
            <a:picLocks noChangeAspect="1"/>
          </p:cNvPicPr>
          <p:nvPr/>
        </p:nvPicPr>
        <p:blipFill>
          <a:blip r:embed="rId3"/>
          <a:stretch>
            <a:fillRect/>
          </a:stretch>
        </p:blipFill>
        <p:spPr>
          <a:xfrm>
            <a:off x="1651272" y="3428999"/>
            <a:ext cx="7983064" cy="25244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see a specific class we also calculated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9F0F90AE-5B3E-CD37-D3C5-0D76801F715B}"/>
              </a:ext>
            </a:extLst>
          </p:cNvPr>
          <p:cNvPicPr>
            <a:picLocks noChangeAspect="1"/>
          </p:cNvPicPr>
          <p:nvPr/>
        </p:nvPicPr>
        <p:blipFill>
          <a:blip r:embed="rId3"/>
          <a:stretch>
            <a:fillRect/>
          </a:stretch>
        </p:blipFill>
        <p:spPr>
          <a:xfrm>
            <a:off x="1341666" y="3309030"/>
            <a:ext cx="8602275" cy="301032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690333" cy="13239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verify that the first successful landing outcome on ground pad was in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B7231440-45D2-BEBB-9006-9360378E544C}"/>
              </a:ext>
            </a:extLst>
          </p:cNvPr>
          <p:cNvPicPr>
            <a:picLocks noChangeAspect="1"/>
          </p:cNvPicPr>
          <p:nvPr/>
        </p:nvPicPr>
        <p:blipFill>
          <a:blip r:embed="rId3"/>
          <a:stretch>
            <a:fillRect/>
          </a:stretch>
        </p:blipFill>
        <p:spPr>
          <a:xfrm>
            <a:off x="734028" y="3429000"/>
            <a:ext cx="8573696" cy="314368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1324"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Next, we 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775BAA03-BE9A-2C0D-F2D3-D469ECA9B9A4}"/>
              </a:ext>
            </a:extLst>
          </p:cNvPr>
          <p:cNvPicPr>
            <a:picLocks noChangeAspect="1"/>
          </p:cNvPicPr>
          <p:nvPr/>
        </p:nvPicPr>
        <p:blipFill>
          <a:blip r:embed="rId3"/>
          <a:stretch>
            <a:fillRect/>
          </a:stretch>
        </p:blipFill>
        <p:spPr>
          <a:xfrm>
            <a:off x="1676401" y="2817534"/>
            <a:ext cx="8200856" cy="404046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Next we visualize the total number of successful and failure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9996C250-7C4B-211D-EC4C-0F69A37B98C9}"/>
              </a:ext>
            </a:extLst>
          </p:cNvPr>
          <p:cNvPicPr>
            <a:picLocks noChangeAspect="1"/>
          </p:cNvPicPr>
          <p:nvPr/>
        </p:nvPicPr>
        <p:blipFill>
          <a:blip r:embed="rId3"/>
          <a:stretch>
            <a:fillRect/>
          </a:stretch>
        </p:blipFill>
        <p:spPr>
          <a:xfrm>
            <a:off x="1336903" y="3022569"/>
            <a:ext cx="8611802" cy="368668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599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17EBBA0E-4919-4C40-2901-2FE96737AE2C}"/>
              </a:ext>
            </a:extLst>
          </p:cNvPr>
          <p:cNvPicPr>
            <a:picLocks noChangeAspect="1"/>
          </p:cNvPicPr>
          <p:nvPr/>
        </p:nvPicPr>
        <p:blipFill>
          <a:blip r:embed="rId3"/>
          <a:stretch>
            <a:fillRect/>
          </a:stretch>
        </p:blipFill>
        <p:spPr>
          <a:xfrm>
            <a:off x="5529446" y="1511858"/>
            <a:ext cx="5892544" cy="451371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598853"/>
            <a:ext cx="9745589" cy="93208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6B304D8D-1295-FD60-744E-E7BC5D2203AD}"/>
              </a:ext>
            </a:extLst>
          </p:cNvPr>
          <p:cNvPicPr>
            <a:picLocks noChangeAspect="1"/>
          </p:cNvPicPr>
          <p:nvPr/>
        </p:nvPicPr>
        <p:blipFill>
          <a:blip r:embed="rId3"/>
          <a:stretch>
            <a:fillRect/>
          </a:stretch>
        </p:blipFill>
        <p:spPr>
          <a:xfrm>
            <a:off x="1370245" y="2757714"/>
            <a:ext cx="8545118" cy="389626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223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385A1A8D-F2BB-07FE-F977-9C5D5807E4E1}"/>
              </a:ext>
            </a:extLst>
          </p:cNvPr>
          <p:cNvPicPr>
            <a:picLocks noChangeAspect="1"/>
          </p:cNvPicPr>
          <p:nvPr/>
        </p:nvPicPr>
        <p:blipFill>
          <a:blip r:embed="rId3"/>
          <a:stretch>
            <a:fillRect/>
          </a:stretch>
        </p:blipFill>
        <p:spPr>
          <a:xfrm>
            <a:off x="1444173" y="2993714"/>
            <a:ext cx="8072358" cy="373257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04710"/>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When using the map we can see that all of them are close to one ocean, which explains why one of the classifications when landing (both failed or succeeded) are Ocean related.</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Maps of all launch sites</a:t>
            </a:r>
          </a:p>
        </p:txBody>
      </p:sp>
      <p:pic>
        <p:nvPicPr>
          <p:cNvPr id="6" name="Imagen 5">
            <a:extLst>
              <a:ext uri="{FF2B5EF4-FFF2-40B4-BE49-F238E27FC236}">
                <a16:creationId xmlns:a16="http://schemas.microsoft.com/office/drawing/2014/main" id="{89D34417-05ED-10C8-BA38-CED57D998B22}"/>
              </a:ext>
            </a:extLst>
          </p:cNvPr>
          <p:cNvPicPr>
            <a:picLocks noChangeAspect="1"/>
          </p:cNvPicPr>
          <p:nvPr/>
        </p:nvPicPr>
        <p:blipFill>
          <a:blip r:embed="rId3"/>
          <a:stretch>
            <a:fillRect/>
          </a:stretch>
        </p:blipFill>
        <p:spPr>
          <a:xfrm>
            <a:off x="6484660" y="2699657"/>
            <a:ext cx="5520885" cy="3325915"/>
          </a:xfrm>
          <a:prstGeom prst="rect">
            <a:avLst/>
          </a:prstGeom>
        </p:spPr>
      </p:pic>
      <p:pic>
        <p:nvPicPr>
          <p:cNvPr id="8" name="Imagen 7">
            <a:extLst>
              <a:ext uri="{FF2B5EF4-FFF2-40B4-BE49-F238E27FC236}">
                <a16:creationId xmlns:a16="http://schemas.microsoft.com/office/drawing/2014/main" id="{D8AD1787-C9AF-DA1D-2D2F-F6ACC863B40E}"/>
              </a:ext>
            </a:extLst>
          </p:cNvPr>
          <p:cNvPicPr>
            <a:picLocks noChangeAspect="1"/>
          </p:cNvPicPr>
          <p:nvPr/>
        </p:nvPicPr>
        <p:blipFill>
          <a:blip r:embed="rId4"/>
          <a:stretch>
            <a:fillRect/>
          </a:stretch>
        </p:blipFill>
        <p:spPr>
          <a:xfrm>
            <a:off x="535718" y="2699657"/>
            <a:ext cx="5492094" cy="332591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9442" y="1271587"/>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following maps we can see the distance that the site CCAFS SLC-40, located at  (</a:t>
            </a:r>
            <a:r>
              <a:rPr lang="es-MX" sz="2200" dirty="0">
                <a:solidFill>
                  <a:schemeClr val="accent3">
                    <a:lumMod val="25000"/>
                  </a:schemeClr>
                </a:solidFill>
                <a:latin typeface="Abadi" panose="020B0604020104020204" pitchFamily="34" charset="0"/>
              </a:rPr>
              <a:t>29.55706, -95.0156) </a:t>
            </a:r>
            <a:r>
              <a:rPr lang="en-US" sz="2200" dirty="0">
                <a:solidFill>
                  <a:schemeClr val="accent3">
                    <a:lumMod val="25000"/>
                  </a:schemeClr>
                </a:solidFill>
                <a:latin typeface="Abadi" panose="020B0604020104020204" pitchFamily="34" charset="0"/>
              </a:rPr>
              <a:t>is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relatively</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close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to</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both</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railroads</a:t>
            </a:r>
            <a:r>
              <a:rPr lang="es-MX" sz="2200" dirty="0">
                <a:solidFill>
                  <a:schemeClr val="accent3">
                    <a:lumMod val="25000"/>
                  </a:schemeClr>
                </a:solidFill>
                <a:latin typeface="Abadi" panose="020B0604020104020204" pitchFamily="34" charset="0"/>
              </a:rPr>
              <a:t> and </a:t>
            </a:r>
            <a:r>
              <a:rPr lang="es-MX" sz="2200" dirty="0" err="1">
                <a:solidFill>
                  <a:schemeClr val="accent3">
                    <a:lumMod val="25000"/>
                  </a:schemeClr>
                </a:solidFill>
                <a:latin typeface="Abadi" panose="020B0604020104020204" pitchFamily="34" charset="0"/>
              </a:rPr>
              <a:t>highways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but</a:t>
            </a:r>
            <a:r>
              <a:rPr lang="es-MX" sz="2200" dirty="0">
                <a:solidFill>
                  <a:schemeClr val="accent3">
                    <a:lumMod val="25000"/>
                  </a:schemeClr>
                </a:solidFill>
                <a:latin typeface="Abadi" panose="020B0604020104020204" pitchFamily="34" charset="0"/>
              </a:rPr>
              <a:t> quite </a:t>
            </a:r>
            <a:r>
              <a:rPr lang="es-MX" sz="2200" dirty="0" err="1">
                <a:solidFill>
                  <a:schemeClr val="accent3">
                    <a:lumMod val="25000"/>
                  </a:schemeClr>
                </a:solidFill>
                <a:latin typeface="Abadi" panose="020B0604020104020204" pitchFamily="34" charset="0"/>
              </a:rPr>
              <a:t>distant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to</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nearst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city</a:t>
            </a:r>
            <a:r>
              <a:rPr lang="es-MX" sz="2200" dirty="0">
                <a:solidFill>
                  <a:schemeClr val="accent3">
                    <a:lumMod val="25000"/>
                  </a:schemeClr>
                </a:solidFill>
                <a:latin typeface="Abadi" panose="020B0604020104020204" pitchFamily="34" charset="0"/>
              </a:rPr>
              <a:t> Titusville at ~1.3k KM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relation to proximities</a:t>
            </a:r>
          </a:p>
        </p:txBody>
      </p:sp>
      <p:pic>
        <p:nvPicPr>
          <p:cNvPr id="4" name="Imagen 3">
            <a:extLst>
              <a:ext uri="{FF2B5EF4-FFF2-40B4-BE49-F238E27FC236}">
                <a16:creationId xmlns:a16="http://schemas.microsoft.com/office/drawing/2014/main" id="{ED9515C7-1EB7-EDD1-9A52-087FE114B56D}"/>
              </a:ext>
            </a:extLst>
          </p:cNvPr>
          <p:cNvPicPr>
            <a:picLocks noChangeAspect="1"/>
          </p:cNvPicPr>
          <p:nvPr/>
        </p:nvPicPr>
        <p:blipFill>
          <a:blip r:embed="rId3"/>
          <a:stretch>
            <a:fillRect/>
          </a:stretch>
        </p:blipFill>
        <p:spPr>
          <a:xfrm>
            <a:off x="6983645" y="3145644"/>
            <a:ext cx="4768383" cy="2859869"/>
          </a:xfrm>
          <a:prstGeom prst="rect">
            <a:avLst/>
          </a:prstGeom>
        </p:spPr>
      </p:pic>
      <p:pic>
        <p:nvPicPr>
          <p:cNvPr id="7" name="Imagen 6">
            <a:extLst>
              <a:ext uri="{FF2B5EF4-FFF2-40B4-BE49-F238E27FC236}">
                <a16:creationId xmlns:a16="http://schemas.microsoft.com/office/drawing/2014/main" id="{037B26EE-C2C3-8343-A761-424D0CDC3E14}"/>
              </a:ext>
            </a:extLst>
          </p:cNvPr>
          <p:cNvPicPr>
            <a:picLocks noChangeAspect="1"/>
          </p:cNvPicPr>
          <p:nvPr/>
        </p:nvPicPr>
        <p:blipFill>
          <a:blip r:embed="rId4"/>
          <a:stretch>
            <a:fillRect/>
          </a:stretch>
        </p:blipFill>
        <p:spPr>
          <a:xfrm>
            <a:off x="607780" y="3165703"/>
            <a:ext cx="4797389" cy="285987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0783" y="1363278"/>
            <a:ext cx="401350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we can see in the pie chart,  the higher success is at  KSC LC-39A, however we need to consider that the amount of flights given each site will affect the numbers.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and Launch site</a:t>
            </a:r>
          </a:p>
        </p:txBody>
      </p:sp>
      <p:pic>
        <p:nvPicPr>
          <p:cNvPr id="4" name="Imagen 3">
            <a:extLst>
              <a:ext uri="{FF2B5EF4-FFF2-40B4-BE49-F238E27FC236}">
                <a16:creationId xmlns:a16="http://schemas.microsoft.com/office/drawing/2014/main" id="{647ABC52-8D7E-AEAE-A62D-FE12F362283C}"/>
              </a:ext>
            </a:extLst>
          </p:cNvPr>
          <p:cNvPicPr>
            <a:picLocks noChangeAspect="1"/>
          </p:cNvPicPr>
          <p:nvPr/>
        </p:nvPicPr>
        <p:blipFill>
          <a:blip r:embed="rId3"/>
          <a:stretch>
            <a:fillRect/>
          </a:stretch>
        </p:blipFill>
        <p:spPr>
          <a:xfrm>
            <a:off x="4666345" y="1476163"/>
            <a:ext cx="6959599" cy="454941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42EBCE-AC76-4F3C-10BC-4897405921EB}"/>
              </a:ext>
            </a:extLst>
          </p:cNvPr>
          <p:cNvSpPr>
            <a:spLocks noGrp="1"/>
          </p:cNvSpPr>
          <p:nvPr>
            <p:ph type="title"/>
          </p:nvPr>
        </p:nvSpPr>
        <p:spPr>
          <a:xfrm>
            <a:off x="838200" y="365125"/>
            <a:ext cx="10515600" cy="752475"/>
          </a:xfrm>
        </p:spPr>
        <p:txBody>
          <a:bodyPr/>
          <a:lstStyle/>
          <a:p>
            <a:r>
              <a:rPr lang="en-US" sz="4000" dirty="0"/>
              <a:t>Success rate for sites: CCAFS LC-40 &amp; VAFB SLC -4E </a:t>
            </a:r>
            <a:endParaRPr lang="es-MX" sz="4000" dirty="0"/>
          </a:p>
        </p:txBody>
      </p:sp>
      <p:pic>
        <p:nvPicPr>
          <p:cNvPr id="5" name="Imagen 4">
            <a:extLst>
              <a:ext uri="{FF2B5EF4-FFF2-40B4-BE49-F238E27FC236}">
                <a16:creationId xmlns:a16="http://schemas.microsoft.com/office/drawing/2014/main" id="{29A92E91-E4A6-CAE0-A6AB-16799E601671}"/>
              </a:ext>
            </a:extLst>
          </p:cNvPr>
          <p:cNvPicPr>
            <a:picLocks noChangeAspect="1"/>
          </p:cNvPicPr>
          <p:nvPr/>
        </p:nvPicPr>
        <p:blipFill>
          <a:blip r:embed="rId2"/>
          <a:stretch>
            <a:fillRect/>
          </a:stretch>
        </p:blipFill>
        <p:spPr>
          <a:xfrm>
            <a:off x="6096000" y="1420025"/>
            <a:ext cx="5793907" cy="4017949"/>
          </a:xfrm>
          <a:prstGeom prst="rect">
            <a:avLst/>
          </a:prstGeom>
        </p:spPr>
      </p:pic>
      <p:pic>
        <p:nvPicPr>
          <p:cNvPr id="7" name="Imagen 6">
            <a:extLst>
              <a:ext uri="{FF2B5EF4-FFF2-40B4-BE49-F238E27FC236}">
                <a16:creationId xmlns:a16="http://schemas.microsoft.com/office/drawing/2014/main" id="{506A5921-7716-5AF3-6DE9-D13F661D5C80}"/>
              </a:ext>
            </a:extLst>
          </p:cNvPr>
          <p:cNvPicPr>
            <a:picLocks noChangeAspect="1"/>
          </p:cNvPicPr>
          <p:nvPr/>
        </p:nvPicPr>
        <p:blipFill>
          <a:blip r:embed="rId3"/>
          <a:stretch>
            <a:fillRect/>
          </a:stretch>
        </p:blipFill>
        <p:spPr>
          <a:xfrm>
            <a:off x="514312" y="1359422"/>
            <a:ext cx="5581688" cy="4078552"/>
          </a:xfrm>
          <a:prstGeom prst="rect">
            <a:avLst/>
          </a:prstGeom>
        </p:spPr>
      </p:pic>
    </p:spTree>
    <p:extLst>
      <p:ext uri="{BB962C8B-B14F-4D97-AF65-F5344CB8AC3E}">
        <p14:creationId xmlns:p14="http://schemas.microsoft.com/office/powerpoint/2010/main" val="36968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D9245E-2229-A293-B4BA-5C64D39B8512}"/>
              </a:ext>
            </a:extLst>
          </p:cNvPr>
          <p:cNvSpPr>
            <a:spLocks noGrp="1"/>
          </p:cNvSpPr>
          <p:nvPr>
            <p:ph type="title"/>
          </p:nvPr>
        </p:nvSpPr>
        <p:spPr>
          <a:xfrm>
            <a:off x="304800" y="60326"/>
            <a:ext cx="11049000" cy="796018"/>
          </a:xfrm>
        </p:spPr>
        <p:txBody>
          <a:bodyPr/>
          <a:lstStyle/>
          <a:p>
            <a:pPr algn="ctr"/>
            <a:r>
              <a:rPr lang="en-US" sz="4000" dirty="0"/>
              <a:t>Success rate for sites: KSC LC-39A and CCAFS SLC-40</a:t>
            </a:r>
            <a:br>
              <a:rPr lang="en-US" sz="4000" dirty="0"/>
            </a:br>
            <a:br>
              <a:rPr lang="en-US" sz="4000" dirty="0"/>
            </a:br>
            <a:br>
              <a:rPr lang="en-US" sz="4000" dirty="0"/>
            </a:br>
            <a:r>
              <a:rPr lang="en-US" sz="3200" u="sng" dirty="0"/>
              <a:t>Note that the site with higher success rate is KSC LC-39A represented in the image on the left </a:t>
            </a:r>
            <a:endParaRPr lang="es-MX" sz="4000" u="sng" dirty="0"/>
          </a:p>
        </p:txBody>
      </p:sp>
      <p:pic>
        <p:nvPicPr>
          <p:cNvPr id="5" name="Imagen 4">
            <a:extLst>
              <a:ext uri="{FF2B5EF4-FFF2-40B4-BE49-F238E27FC236}">
                <a16:creationId xmlns:a16="http://schemas.microsoft.com/office/drawing/2014/main" id="{9D2FE0A5-C90F-4034-098F-7D7640AB757B}"/>
              </a:ext>
            </a:extLst>
          </p:cNvPr>
          <p:cNvPicPr>
            <a:picLocks noChangeAspect="1"/>
          </p:cNvPicPr>
          <p:nvPr/>
        </p:nvPicPr>
        <p:blipFill>
          <a:blip r:embed="rId2"/>
          <a:stretch>
            <a:fillRect/>
          </a:stretch>
        </p:blipFill>
        <p:spPr>
          <a:xfrm>
            <a:off x="0" y="2992211"/>
            <a:ext cx="6096000" cy="3865789"/>
          </a:xfrm>
          <a:prstGeom prst="rect">
            <a:avLst/>
          </a:prstGeom>
        </p:spPr>
      </p:pic>
      <p:pic>
        <p:nvPicPr>
          <p:cNvPr id="7" name="Imagen 6">
            <a:extLst>
              <a:ext uri="{FF2B5EF4-FFF2-40B4-BE49-F238E27FC236}">
                <a16:creationId xmlns:a16="http://schemas.microsoft.com/office/drawing/2014/main" id="{FFC9E604-D31F-5F77-4176-EB22BA0CE177}"/>
              </a:ext>
            </a:extLst>
          </p:cNvPr>
          <p:cNvPicPr>
            <a:picLocks noChangeAspect="1"/>
          </p:cNvPicPr>
          <p:nvPr/>
        </p:nvPicPr>
        <p:blipFill>
          <a:blip r:embed="rId3"/>
          <a:stretch>
            <a:fillRect/>
          </a:stretch>
        </p:blipFill>
        <p:spPr>
          <a:xfrm>
            <a:off x="6342745" y="2992211"/>
            <a:ext cx="5849255" cy="3865789"/>
          </a:xfrm>
          <a:prstGeom prst="rect">
            <a:avLst/>
          </a:prstGeom>
        </p:spPr>
      </p:pic>
    </p:spTree>
    <p:extLst>
      <p:ext uri="{BB962C8B-B14F-4D97-AF65-F5344CB8AC3E}">
        <p14:creationId xmlns:p14="http://schemas.microsoft.com/office/powerpoint/2010/main" val="3431811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06821"/>
            <a:ext cx="10414662" cy="1742779"/>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First, we can see the correlation of payload and success and how this is also related to the booster version on each flight.</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From this we can see that the class ‘B4’ have the higher payload mass but with a 50% success rate and the class ‘FT’ has the higher amount of successes (however, keep in mid it also has a high amount of flights)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7" name="Imagen 6">
            <a:extLst>
              <a:ext uri="{FF2B5EF4-FFF2-40B4-BE49-F238E27FC236}">
                <a16:creationId xmlns:a16="http://schemas.microsoft.com/office/drawing/2014/main" id="{0D4E8AAC-799A-B98E-3C64-F84F73C364AC}"/>
              </a:ext>
            </a:extLst>
          </p:cNvPr>
          <p:cNvPicPr>
            <a:picLocks noChangeAspect="1"/>
          </p:cNvPicPr>
          <p:nvPr/>
        </p:nvPicPr>
        <p:blipFill>
          <a:blip r:embed="rId3"/>
          <a:stretch>
            <a:fillRect/>
          </a:stretch>
        </p:blipFill>
        <p:spPr>
          <a:xfrm>
            <a:off x="2963651" y="2701736"/>
            <a:ext cx="6264698" cy="37254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66109-65FA-1BC1-3F99-618AA6B9D6D0}"/>
              </a:ext>
            </a:extLst>
          </p:cNvPr>
          <p:cNvSpPr>
            <a:spLocks noGrp="1"/>
          </p:cNvSpPr>
          <p:nvPr>
            <p:ph type="title"/>
          </p:nvPr>
        </p:nvSpPr>
        <p:spPr>
          <a:xfrm>
            <a:off x="968829" y="147412"/>
            <a:ext cx="10515600" cy="533626"/>
          </a:xfrm>
        </p:spPr>
        <p:txBody>
          <a:bodyPr/>
          <a:lstStyle/>
          <a:p>
            <a:r>
              <a:rPr lang="en-US" sz="4400" dirty="0"/>
              <a:t>CCAFS LC-40</a:t>
            </a:r>
            <a:endParaRPr lang="es-MX" dirty="0"/>
          </a:p>
        </p:txBody>
      </p:sp>
      <p:pic>
        <p:nvPicPr>
          <p:cNvPr id="5" name="Imagen 4">
            <a:extLst>
              <a:ext uri="{FF2B5EF4-FFF2-40B4-BE49-F238E27FC236}">
                <a16:creationId xmlns:a16="http://schemas.microsoft.com/office/drawing/2014/main" id="{9B1BDD9C-7569-7D8C-0BA1-045B62333A58}"/>
              </a:ext>
            </a:extLst>
          </p:cNvPr>
          <p:cNvPicPr>
            <a:picLocks noChangeAspect="1"/>
          </p:cNvPicPr>
          <p:nvPr/>
        </p:nvPicPr>
        <p:blipFill>
          <a:blip r:embed="rId2"/>
          <a:stretch>
            <a:fillRect/>
          </a:stretch>
        </p:blipFill>
        <p:spPr>
          <a:xfrm>
            <a:off x="1437625" y="1023602"/>
            <a:ext cx="9316750" cy="4810796"/>
          </a:xfrm>
          <a:prstGeom prst="rect">
            <a:avLst/>
          </a:prstGeom>
        </p:spPr>
      </p:pic>
    </p:spTree>
    <p:extLst>
      <p:ext uri="{BB962C8B-B14F-4D97-AF65-F5344CB8AC3E}">
        <p14:creationId xmlns:p14="http://schemas.microsoft.com/office/powerpoint/2010/main" val="1498439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4BB2D-326C-2D12-6011-7859B396A38B}"/>
              </a:ext>
            </a:extLst>
          </p:cNvPr>
          <p:cNvSpPr>
            <a:spLocks noGrp="1"/>
          </p:cNvSpPr>
          <p:nvPr>
            <p:ph type="title"/>
          </p:nvPr>
        </p:nvSpPr>
        <p:spPr/>
        <p:txBody>
          <a:bodyPr/>
          <a:lstStyle/>
          <a:p>
            <a:r>
              <a:rPr lang="en-US" sz="4400" dirty="0"/>
              <a:t>VAFB SLC -4E</a:t>
            </a:r>
            <a:endParaRPr lang="es-MX" dirty="0"/>
          </a:p>
        </p:txBody>
      </p:sp>
      <p:pic>
        <p:nvPicPr>
          <p:cNvPr id="11" name="Marcador de contenido 10">
            <a:extLst>
              <a:ext uri="{FF2B5EF4-FFF2-40B4-BE49-F238E27FC236}">
                <a16:creationId xmlns:a16="http://schemas.microsoft.com/office/drawing/2014/main" id="{BD578877-CF22-E5E3-E5EC-D56602F994A3}"/>
              </a:ext>
            </a:extLst>
          </p:cNvPr>
          <p:cNvPicPr>
            <a:picLocks noGrp="1" noChangeAspect="1"/>
          </p:cNvPicPr>
          <p:nvPr>
            <p:ph idx="1"/>
          </p:nvPr>
        </p:nvPicPr>
        <p:blipFill>
          <a:blip r:embed="rId2"/>
          <a:stretch>
            <a:fillRect/>
          </a:stretch>
        </p:blipFill>
        <p:spPr>
          <a:xfrm>
            <a:off x="1995700" y="1825625"/>
            <a:ext cx="8200599" cy="4351338"/>
          </a:xfrm>
        </p:spPr>
      </p:pic>
      <p:pic>
        <p:nvPicPr>
          <p:cNvPr id="13" name="Imagen 12">
            <a:extLst>
              <a:ext uri="{FF2B5EF4-FFF2-40B4-BE49-F238E27FC236}">
                <a16:creationId xmlns:a16="http://schemas.microsoft.com/office/drawing/2014/main" id="{83846207-5926-986B-6400-D68122E0D04A}"/>
              </a:ext>
            </a:extLst>
          </p:cNvPr>
          <p:cNvPicPr>
            <a:picLocks noChangeAspect="1"/>
          </p:cNvPicPr>
          <p:nvPr/>
        </p:nvPicPr>
        <p:blipFill>
          <a:blip r:embed="rId3"/>
          <a:stretch>
            <a:fillRect/>
          </a:stretch>
        </p:blipFill>
        <p:spPr>
          <a:xfrm>
            <a:off x="1437625" y="1421375"/>
            <a:ext cx="9316750" cy="4944165"/>
          </a:xfrm>
          <a:prstGeom prst="rect">
            <a:avLst/>
          </a:prstGeom>
        </p:spPr>
      </p:pic>
    </p:spTree>
    <p:extLst>
      <p:ext uri="{BB962C8B-B14F-4D97-AF65-F5344CB8AC3E}">
        <p14:creationId xmlns:p14="http://schemas.microsoft.com/office/powerpoint/2010/main" val="2883732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89436B-1D7A-8CCA-D710-FE878777308D}"/>
              </a:ext>
            </a:extLst>
          </p:cNvPr>
          <p:cNvSpPr>
            <a:spLocks noGrp="1"/>
          </p:cNvSpPr>
          <p:nvPr>
            <p:ph type="title"/>
          </p:nvPr>
        </p:nvSpPr>
        <p:spPr>
          <a:xfrm>
            <a:off x="968828" y="68717"/>
            <a:ext cx="10515600" cy="592818"/>
          </a:xfrm>
        </p:spPr>
        <p:txBody>
          <a:bodyPr/>
          <a:lstStyle/>
          <a:p>
            <a:r>
              <a:rPr lang="en-US" sz="4400" dirty="0"/>
              <a:t>KSC LC-39A</a:t>
            </a:r>
            <a:endParaRPr lang="es-MX" dirty="0"/>
          </a:p>
        </p:txBody>
      </p:sp>
      <p:pic>
        <p:nvPicPr>
          <p:cNvPr id="9" name="Imagen 8">
            <a:extLst>
              <a:ext uri="{FF2B5EF4-FFF2-40B4-BE49-F238E27FC236}">
                <a16:creationId xmlns:a16="http://schemas.microsoft.com/office/drawing/2014/main" id="{1C91708B-7B9F-A300-B3DB-9698C6DBEA33}"/>
              </a:ext>
            </a:extLst>
          </p:cNvPr>
          <p:cNvPicPr>
            <a:picLocks noChangeAspect="1"/>
          </p:cNvPicPr>
          <p:nvPr/>
        </p:nvPicPr>
        <p:blipFill>
          <a:blip r:embed="rId2"/>
          <a:stretch>
            <a:fillRect/>
          </a:stretch>
        </p:blipFill>
        <p:spPr>
          <a:xfrm>
            <a:off x="1428098" y="952154"/>
            <a:ext cx="9335803" cy="4953691"/>
          </a:xfrm>
          <a:prstGeom prst="rect">
            <a:avLst/>
          </a:prstGeom>
        </p:spPr>
      </p:pic>
    </p:spTree>
    <p:extLst>
      <p:ext uri="{BB962C8B-B14F-4D97-AF65-F5344CB8AC3E}">
        <p14:creationId xmlns:p14="http://schemas.microsoft.com/office/powerpoint/2010/main" val="1063224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13DEE7-E51F-26F7-77D4-3CCA1474853A}"/>
              </a:ext>
            </a:extLst>
          </p:cNvPr>
          <p:cNvSpPr>
            <a:spLocks noGrp="1"/>
          </p:cNvSpPr>
          <p:nvPr>
            <p:ph type="title"/>
          </p:nvPr>
        </p:nvSpPr>
        <p:spPr/>
        <p:txBody>
          <a:bodyPr/>
          <a:lstStyle/>
          <a:p>
            <a:r>
              <a:rPr lang="en-US" sz="4400" dirty="0"/>
              <a:t>CCAFS SLC-40</a:t>
            </a:r>
            <a:endParaRPr lang="es-MX" dirty="0"/>
          </a:p>
        </p:txBody>
      </p:sp>
      <p:pic>
        <p:nvPicPr>
          <p:cNvPr id="5" name="Marcador de contenido 4">
            <a:extLst>
              <a:ext uri="{FF2B5EF4-FFF2-40B4-BE49-F238E27FC236}">
                <a16:creationId xmlns:a16="http://schemas.microsoft.com/office/drawing/2014/main" id="{2ADBFEDC-0BC4-2EC1-116A-119952E9F24C}"/>
              </a:ext>
            </a:extLst>
          </p:cNvPr>
          <p:cNvPicPr>
            <a:picLocks noGrp="1" noChangeAspect="1"/>
          </p:cNvPicPr>
          <p:nvPr>
            <p:ph idx="1"/>
          </p:nvPr>
        </p:nvPicPr>
        <p:blipFill>
          <a:blip r:embed="rId2"/>
          <a:stretch>
            <a:fillRect/>
          </a:stretch>
        </p:blipFill>
        <p:spPr>
          <a:xfrm>
            <a:off x="1927741" y="1825625"/>
            <a:ext cx="8336517" cy="4351338"/>
          </a:xfrm>
        </p:spPr>
      </p:pic>
    </p:spTree>
    <p:extLst>
      <p:ext uri="{BB962C8B-B14F-4D97-AF65-F5344CB8AC3E}">
        <p14:creationId xmlns:p14="http://schemas.microsoft.com/office/powerpoint/2010/main" val="3604554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As we can see in the plot:</a:t>
            </a:r>
            <a:br>
              <a:rPr lang="en-US" sz="2200" dirty="0">
                <a:solidFill>
                  <a:schemeClr val="accent3">
                    <a:lumMod val="25000"/>
                  </a:schemeClr>
                </a:solidFill>
                <a:latin typeface="Abadi"/>
              </a:rPr>
            </a:br>
            <a:r>
              <a:rPr lang="en-US" sz="2200" dirty="0">
                <a:solidFill>
                  <a:schemeClr val="accent3">
                    <a:lumMod val="25000"/>
                  </a:schemeClr>
                </a:solidFill>
                <a:latin typeface="Abadi"/>
              </a:rPr>
              <a:t>Linear regression(LR), </a:t>
            </a:r>
            <a:r>
              <a:rPr lang="es-MX" sz="2200" dirty="0" err="1">
                <a:solidFill>
                  <a:schemeClr val="accent3">
                    <a:lumMod val="25000"/>
                  </a:schemeClr>
                </a:solidFill>
                <a:latin typeface="Abadi"/>
              </a:rPr>
              <a:t>Support</a:t>
            </a:r>
            <a:r>
              <a:rPr lang="es-MX" sz="2200" dirty="0">
                <a:solidFill>
                  <a:schemeClr val="accent3">
                    <a:lumMod val="25000"/>
                  </a:schemeClr>
                </a:solidFill>
                <a:latin typeface="Abadi"/>
              </a:rPr>
              <a:t> vector machine</a:t>
            </a:r>
            <a:r>
              <a:rPr lang="en-US" sz="2200" dirty="0">
                <a:solidFill>
                  <a:schemeClr val="accent3">
                    <a:lumMod val="25000"/>
                  </a:schemeClr>
                </a:solidFill>
                <a:latin typeface="Abadi"/>
              </a:rPr>
              <a:t> (SVM) and </a:t>
            </a:r>
            <a:r>
              <a:rPr lang="es-MX" sz="2200" dirty="0">
                <a:solidFill>
                  <a:schemeClr val="accent3">
                    <a:lumMod val="25000"/>
                  </a:schemeClr>
                </a:solidFill>
                <a:latin typeface="Abadi"/>
              </a:rPr>
              <a:t>K-</a:t>
            </a:r>
            <a:r>
              <a:rPr lang="es-MX" sz="2200" dirty="0" err="1">
                <a:solidFill>
                  <a:schemeClr val="accent3">
                    <a:lumMod val="25000"/>
                  </a:schemeClr>
                </a:solidFill>
                <a:latin typeface="Abadi"/>
              </a:rPr>
              <a:t>nearest</a:t>
            </a:r>
            <a:r>
              <a:rPr lang="es-MX" sz="2200" dirty="0">
                <a:solidFill>
                  <a:schemeClr val="accent3">
                    <a:lumMod val="25000"/>
                  </a:schemeClr>
                </a:solidFill>
                <a:latin typeface="Abadi"/>
              </a:rPr>
              <a:t> </a:t>
            </a:r>
            <a:r>
              <a:rPr lang="es-MX" sz="2200" dirty="0" err="1">
                <a:solidFill>
                  <a:schemeClr val="accent3">
                    <a:lumMod val="25000"/>
                  </a:schemeClr>
                </a:solidFill>
                <a:latin typeface="Abadi"/>
              </a:rPr>
              <a:t>neighbors</a:t>
            </a:r>
            <a:r>
              <a:rPr lang="es-MX" sz="2200" dirty="0">
                <a:solidFill>
                  <a:schemeClr val="accent3">
                    <a:lumMod val="25000"/>
                  </a:schemeClr>
                </a:solidFill>
                <a:latin typeface="Abadi"/>
              </a:rPr>
              <a:t> (KNN) </a:t>
            </a:r>
            <a:r>
              <a:rPr lang="es-MX" sz="2200" dirty="0" err="1">
                <a:solidFill>
                  <a:schemeClr val="accent3">
                    <a:lumMod val="25000"/>
                  </a:schemeClr>
                </a:solidFill>
                <a:latin typeface="Abadi"/>
              </a:rPr>
              <a:t>have</a:t>
            </a:r>
            <a:r>
              <a:rPr lang="es-MX" sz="2200" dirty="0">
                <a:solidFill>
                  <a:schemeClr val="accent3">
                    <a:lumMod val="25000"/>
                  </a:schemeClr>
                </a:solidFill>
                <a:latin typeface="Abadi"/>
              </a:rPr>
              <a:t> </a:t>
            </a:r>
            <a:r>
              <a:rPr lang="es-MX" sz="2200" dirty="0" err="1">
                <a:solidFill>
                  <a:schemeClr val="accent3">
                    <a:lumMod val="25000"/>
                  </a:schemeClr>
                </a:solidFill>
                <a:latin typeface="Abadi"/>
              </a:rPr>
              <a:t>an</a:t>
            </a:r>
            <a:r>
              <a:rPr lang="es-MX" sz="2200" dirty="0">
                <a:solidFill>
                  <a:schemeClr val="accent3">
                    <a:lumMod val="25000"/>
                  </a:schemeClr>
                </a:solidFill>
                <a:latin typeface="Abadi"/>
              </a:rPr>
              <a:t> </a:t>
            </a:r>
            <a:r>
              <a:rPr lang="es-MX" sz="2200" dirty="0" err="1">
                <a:solidFill>
                  <a:schemeClr val="accent3">
                    <a:lumMod val="25000"/>
                  </a:schemeClr>
                </a:solidFill>
                <a:latin typeface="Abadi"/>
              </a:rPr>
              <a:t>accuracy</a:t>
            </a:r>
            <a:r>
              <a:rPr lang="es-MX" sz="2200" dirty="0">
                <a:solidFill>
                  <a:schemeClr val="accent3">
                    <a:lumMod val="25000"/>
                  </a:schemeClr>
                </a:solidFill>
                <a:latin typeface="Abadi"/>
              </a:rPr>
              <a:t> </a:t>
            </a:r>
            <a:r>
              <a:rPr lang="es-MX" sz="2200" dirty="0" err="1">
                <a:solidFill>
                  <a:schemeClr val="accent3">
                    <a:lumMod val="25000"/>
                  </a:schemeClr>
                </a:solidFill>
                <a:latin typeface="Abadi"/>
              </a:rPr>
              <a:t>of</a:t>
            </a:r>
            <a:r>
              <a:rPr lang="es-MX" sz="2200" dirty="0">
                <a:solidFill>
                  <a:schemeClr val="accent3">
                    <a:lumMod val="25000"/>
                  </a:schemeClr>
                </a:solidFill>
                <a:latin typeface="Abadi"/>
              </a:rPr>
              <a:t> 83.3% </a:t>
            </a:r>
            <a:r>
              <a:rPr lang="es-MX" sz="2200" dirty="0" err="1">
                <a:solidFill>
                  <a:schemeClr val="accent3">
                    <a:lumMod val="25000"/>
                  </a:schemeClr>
                </a:solidFill>
                <a:latin typeface="Abadi"/>
              </a:rPr>
              <a:t>but</a:t>
            </a:r>
            <a:r>
              <a:rPr lang="es-MX" sz="2200" dirty="0">
                <a:solidFill>
                  <a:schemeClr val="accent3">
                    <a:lumMod val="25000"/>
                  </a:schemeClr>
                </a:solidFill>
                <a:latin typeface="Abadi"/>
              </a:rPr>
              <a:t> </a:t>
            </a:r>
            <a:r>
              <a:rPr lang="es-MX" sz="2200" dirty="0" err="1">
                <a:solidFill>
                  <a:schemeClr val="accent3">
                    <a:lumMod val="25000"/>
                  </a:schemeClr>
                </a:solidFill>
                <a:latin typeface="Abadi"/>
              </a:rPr>
              <a:t>the</a:t>
            </a:r>
            <a:r>
              <a:rPr lang="es-MX" sz="2200" dirty="0">
                <a:solidFill>
                  <a:schemeClr val="accent3">
                    <a:lumMod val="25000"/>
                  </a:schemeClr>
                </a:solidFill>
                <a:latin typeface="Abadi"/>
              </a:rPr>
              <a:t> </a:t>
            </a:r>
            <a:r>
              <a:rPr lang="es-MX" sz="2200" dirty="0" err="1">
                <a:solidFill>
                  <a:schemeClr val="accent3">
                    <a:lumMod val="25000"/>
                  </a:schemeClr>
                </a:solidFill>
                <a:latin typeface="Abadi"/>
              </a:rPr>
              <a:t>Decision</a:t>
            </a:r>
            <a:r>
              <a:rPr lang="es-MX" sz="2200" dirty="0">
                <a:solidFill>
                  <a:schemeClr val="accent3">
                    <a:lumMod val="25000"/>
                  </a:schemeClr>
                </a:solidFill>
                <a:latin typeface="Abadi"/>
              </a:rPr>
              <a:t> </a:t>
            </a:r>
            <a:r>
              <a:rPr lang="es-MX" sz="2200" dirty="0" err="1">
                <a:solidFill>
                  <a:schemeClr val="accent3">
                    <a:lumMod val="25000"/>
                  </a:schemeClr>
                </a:solidFill>
                <a:latin typeface="Abadi"/>
              </a:rPr>
              <a:t>got</a:t>
            </a:r>
            <a:r>
              <a:rPr lang="es-MX" sz="2200" dirty="0">
                <a:solidFill>
                  <a:schemeClr val="accent3">
                    <a:lumMod val="25000"/>
                  </a:schemeClr>
                </a:solidFill>
                <a:latin typeface="Abadi"/>
              </a:rPr>
              <a:t> a </a:t>
            </a:r>
            <a:r>
              <a:rPr lang="es-MX" sz="2200" dirty="0" err="1">
                <a:solidFill>
                  <a:schemeClr val="accent3">
                    <a:lumMod val="25000"/>
                  </a:schemeClr>
                </a:solidFill>
                <a:latin typeface="Abadi"/>
              </a:rPr>
              <a:t>lower</a:t>
            </a:r>
            <a:r>
              <a:rPr lang="es-MX" sz="2200" dirty="0">
                <a:solidFill>
                  <a:schemeClr val="accent3">
                    <a:lumMod val="25000"/>
                  </a:schemeClr>
                </a:solidFill>
                <a:latin typeface="Abadi"/>
              </a:rPr>
              <a:t> </a:t>
            </a:r>
            <a:r>
              <a:rPr lang="es-MX" sz="2200" dirty="0" err="1">
                <a:solidFill>
                  <a:schemeClr val="accent3">
                    <a:lumMod val="25000"/>
                  </a:schemeClr>
                </a:solidFill>
                <a:latin typeface="Abadi"/>
              </a:rPr>
              <a:t>accuracy</a:t>
            </a:r>
            <a:r>
              <a:rPr lang="es-MX" sz="2200" dirty="0">
                <a:solidFill>
                  <a:schemeClr val="accent3">
                    <a:lumMod val="25000"/>
                  </a:schemeClr>
                </a:solidFill>
                <a:latin typeface="Abadi"/>
              </a:rPr>
              <a:t> </a:t>
            </a:r>
            <a:r>
              <a:rPr lang="es-MX" sz="2200" dirty="0" err="1">
                <a:solidFill>
                  <a:schemeClr val="accent3">
                    <a:lumMod val="25000"/>
                  </a:schemeClr>
                </a:solidFill>
                <a:latin typeface="Abadi"/>
              </a:rPr>
              <a:t>of</a:t>
            </a:r>
            <a:r>
              <a:rPr lang="es-MX" sz="2200" dirty="0">
                <a:solidFill>
                  <a:schemeClr val="accent3">
                    <a:lumMod val="25000"/>
                  </a:schemeClr>
                </a:solidFill>
                <a:latin typeface="Abadi"/>
              </a:rPr>
              <a:t> 66.6%</a:t>
            </a: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77CE9E38-FC42-24E4-8555-50DABBBFF746}"/>
              </a:ext>
            </a:extLst>
          </p:cNvPr>
          <p:cNvPicPr>
            <a:picLocks noChangeAspect="1"/>
          </p:cNvPicPr>
          <p:nvPr/>
        </p:nvPicPr>
        <p:blipFill>
          <a:blip r:embed="rId3"/>
          <a:stretch>
            <a:fillRect/>
          </a:stretch>
        </p:blipFill>
        <p:spPr>
          <a:xfrm>
            <a:off x="5884936" y="1901248"/>
            <a:ext cx="5400675" cy="41243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4825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the confusion matrix of the best performing model with an accuracy of 83.3%</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4AEF4DE9-5911-A5C3-AE77-EBB5F382B6CA}"/>
              </a:ext>
            </a:extLst>
          </p:cNvPr>
          <p:cNvPicPr>
            <a:picLocks noChangeAspect="1"/>
          </p:cNvPicPr>
          <p:nvPr/>
        </p:nvPicPr>
        <p:blipFill>
          <a:blip r:embed="rId3"/>
          <a:stretch>
            <a:fillRect/>
          </a:stretch>
        </p:blipFill>
        <p:spPr>
          <a:xfrm>
            <a:off x="6190647" y="1710748"/>
            <a:ext cx="5048250" cy="43148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898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Depending on the orbit we want to use for our launch, we would need to consider the payload and booster version to predict a higher possibility of success</a:t>
            </a:r>
          </a:p>
          <a:p>
            <a:pPr>
              <a:lnSpc>
                <a:spcPct val="100000"/>
              </a:lnSpc>
              <a:spcBef>
                <a:spcPts val="1400"/>
              </a:spcBef>
            </a:pPr>
            <a:r>
              <a:rPr lang="en-US" sz="2200" dirty="0">
                <a:solidFill>
                  <a:schemeClr val="accent3">
                    <a:lumMod val="25000"/>
                  </a:schemeClr>
                </a:solidFill>
                <a:latin typeface="Abadi" panose="020B0604020104020204" pitchFamily="34" charset="0"/>
              </a:rPr>
              <a:t>With the help of maps done with Folium we now understand how this might affect the ‘Ocean’ classification when landing but there seems to be no relationship with the other surrounding areas near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When visualizing the results of successful landings with a relation of payload and the booster version, we conclude that the optimal option would be:</a:t>
            </a:r>
            <a:br>
              <a:rPr lang="en-US" sz="2200" dirty="0">
                <a:solidFill>
                  <a:schemeClr val="accent3">
                    <a:lumMod val="25000"/>
                  </a:schemeClr>
                </a:solidFill>
                <a:latin typeface="Abadi" panose="020B0604020104020204" pitchFamily="34" charset="0"/>
              </a:rPr>
            </a:br>
            <a:r>
              <a:rPr lang="en-US" sz="2200" u="sng" dirty="0">
                <a:solidFill>
                  <a:schemeClr val="accent3">
                    <a:lumMod val="25000"/>
                  </a:schemeClr>
                </a:solidFill>
                <a:latin typeface="Abadi" panose="020B0604020104020204" pitchFamily="34" charset="0"/>
              </a:rPr>
              <a:t>Site KSC LC-39A (without exceeding 5 TONS)</a:t>
            </a:r>
          </a:p>
          <a:p>
            <a:pPr>
              <a:lnSpc>
                <a:spcPct val="100000"/>
              </a:lnSpc>
              <a:spcBef>
                <a:spcPts val="1400"/>
              </a:spcBef>
            </a:pPr>
            <a:r>
              <a:rPr lang="en-US" sz="2200" dirty="0">
                <a:solidFill>
                  <a:schemeClr val="accent3">
                    <a:lumMod val="25000"/>
                  </a:schemeClr>
                </a:solidFill>
                <a:latin typeface="Abadi" panose="020B0604020104020204" pitchFamily="34" charset="0"/>
              </a:rPr>
              <a:t>Given the results of the Machine Learning process, we can use 3 different methods with the same level of accuracy to predict the outcome. (for simplicity I would stick with linear regression)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obtained through:</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https://en.wikipedia.org/w/index.php?title=List_of_Falcon_9_and_Falcon_Heavy_launches&amp;oldid=1027686922</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https://cf-courses-data.s3.us.cloud-object-storage.appdomain.cloud/IBM-DS0321EN-SkillsNetwork/datasets/API_call_spacex_api.json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7200" dirty="0">
                <a:solidFill>
                  <a:schemeClr val="accent3">
                    <a:lumMod val="25000"/>
                  </a:schemeClr>
                </a:solidFill>
                <a:latin typeface="Abadi"/>
              </a:rPr>
              <a:t>The data was collected for this analysis was collected using the records in </a:t>
            </a:r>
            <a:r>
              <a:rPr lang="en-US" sz="7200" i="1" u="sng" dirty="0">
                <a:solidFill>
                  <a:schemeClr val="accent3">
                    <a:lumMod val="25000"/>
                  </a:schemeClr>
                </a:solidFill>
                <a:latin typeface="Abadi"/>
              </a:rPr>
              <a:t>Wikipedia </a:t>
            </a:r>
            <a:r>
              <a:rPr lang="en-US" sz="7200" dirty="0">
                <a:solidFill>
                  <a:schemeClr val="accent3">
                    <a:lumMod val="25000"/>
                  </a:schemeClr>
                </a:solidFill>
                <a:latin typeface="Abadi"/>
              </a:rPr>
              <a:t>with the name: “List of Falcon 9 and Falcon Heavy launches” (see appendix for reference). </a:t>
            </a:r>
          </a:p>
          <a:p>
            <a:pPr>
              <a:lnSpc>
                <a:spcPct val="120000"/>
              </a:lnSpc>
              <a:spcBef>
                <a:spcPts val="1400"/>
              </a:spcBef>
            </a:pPr>
            <a:r>
              <a:rPr lang="en-US" sz="8800" dirty="0">
                <a:solidFill>
                  <a:schemeClr val="accent3">
                    <a:lumMod val="25000"/>
                  </a:schemeClr>
                </a:solidFill>
                <a:latin typeface="Abadi"/>
              </a:rPr>
              <a:t>Perform data wrangling</a:t>
            </a:r>
            <a:br>
              <a:rPr lang="en-US" sz="8800" dirty="0">
                <a:solidFill>
                  <a:schemeClr val="accent3">
                    <a:lumMod val="25000"/>
                  </a:schemeClr>
                </a:solidFill>
                <a:latin typeface="Abadi"/>
              </a:rPr>
            </a:br>
            <a:r>
              <a:rPr lang="en-US" sz="7200" dirty="0">
                <a:solidFill>
                  <a:schemeClr val="accent3">
                    <a:lumMod val="25000"/>
                  </a:schemeClr>
                </a:solidFill>
                <a:latin typeface="Abadi"/>
              </a:rPr>
              <a:t>Removing data that could alter the correct interpretation of the data.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r>
              <a:rPr lang="en-US" sz="7200" dirty="0">
                <a:solidFill>
                  <a:schemeClr val="accent3">
                    <a:lumMod val="25000"/>
                  </a:schemeClr>
                </a:solidFill>
                <a:latin typeface="Abadi"/>
              </a:rPr>
              <a:t>To obtain the best results, we used Machine using ‘</a:t>
            </a:r>
            <a:r>
              <a:rPr lang="en-US" sz="7200" dirty="0" err="1">
                <a:solidFill>
                  <a:schemeClr val="accent3">
                    <a:lumMod val="25000"/>
                  </a:schemeClr>
                </a:solidFill>
                <a:latin typeface="Abadi"/>
              </a:rPr>
              <a:t>GridSearchCV</a:t>
            </a:r>
            <a:r>
              <a:rPr lang="en-US" sz="7200" dirty="0">
                <a:solidFill>
                  <a:schemeClr val="accent3">
                    <a:lumMod val="25000"/>
                  </a:schemeClr>
                </a:solidFill>
                <a:latin typeface="Abadi"/>
              </a:rPr>
              <a:t>’ using methods like: Linear regression, Support Vector Machine, Tree classification and K-Nearest Neighbor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5021263" cy="4351338"/>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data was selected from “List of Falcon 9 and Heavy Launches”, from which we selected a </a:t>
            </a:r>
            <a:r>
              <a:rPr lang="en-US" sz="2000" u="sng" dirty="0">
                <a:solidFill>
                  <a:schemeClr val="accent3">
                    <a:lumMod val="25000"/>
                  </a:schemeClr>
                </a:solidFill>
                <a:latin typeface="Abadi" panose="020B0604020104020204" pitchFamily="34" charset="0"/>
              </a:rPr>
              <a:t>static</a:t>
            </a:r>
            <a:r>
              <a:rPr lang="en-US" sz="2000" dirty="0">
                <a:solidFill>
                  <a:schemeClr val="accent3">
                    <a:lumMod val="25000"/>
                  </a:schemeClr>
                </a:solidFill>
                <a:latin typeface="Abadi" panose="020B0604020104020204" pitchFamily="34" charset="0"/>
              </a:rPr>
              <a:t> URL based on the update on 9</a:t>
            </a:r>
            <a:r>
              <a:rPr lang="en-US" sz="2000" baseline="30000" dirty="0">
                <a:solidFill>
                  <a:schemeClr val="accent3">
                    <a:lumMod val="25000"/>
                  </a:schemeClr>
                </a:solidFill>
                <a:latin typeface="Abadi" panose="020B0604020104020204" pitchFamily="34" charset="0"/>
              </a:rPr>
              <a:t>th</a:t>
            </a:r>
            <a:r>
              <a:rPr lang="en-US" sz="2000" dirty="0">
                <a:solidFill>
                  <a:schemeClr val="accent3">
                    <a:lumMod val="25000"/>
                  </a:schemeClr>
                </a:solidFill>
                <a:latin typeface="Abadi" panose="020B0604020104020204" pitchFamily="34" charset="0"/>
              </a:rPr>
              <a:t> of June 2021 to prevent changes or discrepancies on the findings of this project.</a:t>
            </a:r>
          </a:p>
          <a:p>
            <a:pPr>
              <a:lnSpc>
                <a:spcPct val="100000"/>
              </a:lnSpc>
              <a:spcBef>
                <a:spcPts val="1400"/>
              </a:spcBef>
            </a:pPr>
            <a:r>
              <a:rPr lang="en-US" sz="2000" dirty="0">
                <a:solidFill>
                  <a:schemeClr val="accent3">
                    <a:lumMod val="25000"/>
                  </a:schemeClr>
                </a:solidFill>
                <a:latin typeface="Abadi" panose="020B0604020104020204" pitchFamily="34" charset="0"/>
              </a:rPr>
              <a:t>More details in following slide*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1026" name="Picture 2" descr="An Introduction to Data Collection within Marketing Research. | Kadence">
            <a:extLst>
              <a:ext uri="{FF2B5EF4-FFF2-40B4-BE49-F238E27FC236}">
                <a16:creationId xmlns:a16="http://schemas.microsoft.com/office/drawing/2014/main" id="{3C288ED1-0749-708B-E2D1-AEF8B2453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32268"/>
            <a:ext cx="4894943" cy="489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38037" y="1436341"/>
            <a:ext cx="5624134" cy="510960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will use the </a:t>
            </a:r>
            <a:r>
              <a:rPr lang="en-US" sz="2200" dirty="0" err="1">
                <a:solidFill>
                  <a:schemeClr val="accent3">
                    <a:lumMod val="25000"/>
                  </a:schemeClr>
                </a:solidFill>
                <a:latin typeface="Abadi"/>
              </a:rPr>
              <a:t>BeeautifulSoup</a:t>
            </a:r>
            <a:r>
              <a:rPr lang="en-US" sz="2200" dirty="0">
                <a:solidFill>
                  <a:schemeClr val="accent3">
                    <a:lumMod val="25000"/>
                  </a:schemeClr>
                </a:solidFill>
                <a:latin typeface="Abadi"/>
              </a:rPr>
              <a:t> to get the information as html and later create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using ‘Pandas’ to work with the data.</a:t>
            </a:r>
          </a:p>
          <a:p>
            <a:pPr>
              <a:lnSpc>
                <a:spcPct val="100000"/>
              </a:lnSpc>
              <a:spcBef>
                <a:spcPts val="1400"/>
              </a:spcBef>
            </a:pPr>
            <a:r>
              <a:rPr lang="en-US" sz="2200" dirty="0">
                <a:solidFill>
                  <a:schemeClr val="accent3">
                    <a:lumMod val="25000"/>
                  </a:schemeClr>
                </a:solidFill>
                <a:latin typeface="Abadi"/>
              </a:rPr>
              <a:t>If needed, original code used for this part of the project can be accessed through the following source: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https://github.com/SleepySlowpoke/DS_Capstone/blob/main/jupyter-labs-webscraping.ipynb</a:t>
            </a:r>
          </a:p>
          <a:p>
            <a:pPr marL="0" indent="0">
              <a:lnSpc>
                <a:spcPct val="100000"/>
              </a:lnSpc>
              <a:spcBef>
                <a:spcPts val="1400"/>
              </a:spcBef>
              <a:buNone/>
            </a:pPr>
            <a:br>
              <a:rPr lang="en-US" sz="2200" dirty="0">
                <a:solidFill>
                  <a:schemeClr val="accent3">
                    <a:lumMod val="25000"/>
                  </a:schemeClr>
                </a:solidFill>
                <a:latin typeface="Abadi" panose="020B0604020104020204" pitchFamily="34" charset="0"/>
              </a:rPr>
            </a:b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Imagen 7">
            <a:extLst>
              <a:ext uri="{FF2B5EF4-FFF2-40B4-BE49-F238E27FC236}">
                <a16:creationId xmlns:a16="http://schemas.microsoft.com/office/drawing/2014/main" id="{BC4068FB-58E7-93A0-BDF1-262F7A634C29}"/>
              </a:ext>
            </a:extLst>
          </p:cNvPr>
          <p:cNvPicPr>
            <a:picLocks noChangeAspect="1"/>
          </p:cNvPicPr>
          <p:nvPr/>
        </p:nvPicPr>
        <p:blipFill>
          <a:blip r:embed="rId3"/>
          <a:stretch>
            <a:fillRect/>
          </a:stretch>
        </p:blipFill>
        <p:spPr>
          <a:xfrm>
            <a:off x="6275840" y="1463993"/>
            <a:ext cx="3810532" cy="496321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38036" y="1792288"/>
            <a:ext cx="4716613"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To Scrap unnecessary data we select only the table and remove reference links, missing values and symbols</a:t>
            </a:r>
          </a:p>
          <a:p>
            <a:pPr>
              <a:lnSpc>
                <a:spcPct val="100000"/>
              </a:lnSpc>
              <a:spcBef>
                <a:spcPts val="1400"/>
              </a:spcBef>
            </a:pPr>
            <a:r>
              <a:rPr lang="en-US" sz="2200" dirty="0">
                <a:solidFill>
                  <a:schemeClr val="accent3">
                    <a:lumMod val="25000"/>
                  </a:schemeClr>
                </a:solidFill>
                <a:latin typeface="Abadi"/>
              </a:rPr>
              <a:t>Scraping process can be accessed through the following link:</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https://github.com/SleepySlowpoke/DS_Capstone/blob/main/jupyter-labs-webscraping.ipynb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Imagen 4">
            <a:extLst>
              <a:ext uri="{FF2B5EF4-FFF2-40B4-BE49-F238E27FC236}">
                <a16:creationId xmlns:a16="http://schemas.microsoft.com/office/drawing/2014/main" id="{3AF9D395-BEF7-04D2-3CEE-57543A2853EA}"/>
              </a:ext>
            </a:extLst>
          </p:cNvPr>
          <p:cNvPicPr>
            <a:picLocks noChangeAspect="1"/>
          </p:cNvPicPr>
          <p:nvPr/>
        </p:nvPicPr>
        <p:blipFill>
          <a:blip r:embed="rId3"/>
          <a:stretch>
            <a:fillRect/>
          </a:stretch>
        </p:blipFill>
        <p:spPr>
          <a:xfrm>
            <a:off x="4854649" y="1436341"/>
            <a:ext cx="7199315" cy="513863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288</TotalTime>
  <Words>2294</Words>
  <Application>Microsoft Office PowerPoint</Application>
  <PresentationFormat>Panorámica</PresentationFormat>
  <Paragraphs>180</Paragraphs>
  <Slides>52</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52</vt:i4>
      </vt:variant>
    </vt:vector>
  </HeadingPairs>
  <TitlesOfParts>
    <vt:vector size="57"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Results(pt.2)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Success rate for sites: CCAFS LC-40 &amp; VAFB SLC -4E </vt:lpstr>
      <vt:lpstr>Success rate for sites: KSC LC-39A and CCAFS SLC-40   Note that the site with higher success rate is KSC LC-39A represented in the image on the left </vt:lpstr>
      <vt:lpstr>Presentación de PowerPoint</vt:lpstr>
      <vt:lpstr>CCAFS LC-40</vt:lpstr>
      <vt:lpstr>VAFB SLC -4E</vt:lpstr>
      <vt:lpstr>KSC LC-39A</vt:lpstr>
      <vt:lpstr>CCAFS SLC-40</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August Fox</cp:lastModifiedBy>
  <cp:revision>242</cp:revision>
  <dcterms:created xsi:type="dcterms:W3CDTF">2021-04-29T18:58:34Z</dcterms:created>
  <dcterms:modified xsi:type="dcterms:W3CDTF">2024-05-15T01:38:22Z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